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93" r:id="rId6"/>
    <p:sldId id="305" r:id="rId7"/>
    <p:sldId id="285" r:id="rId8"/>
    <p:sldId id="271" r:id="rId9"/>
    <p:sldId id="313" r:id="rId10"/>
    <p:sldId id="314" r:id="rId11"/>
    <p:sldId id="260" r:id="rId12"/>
    <p:sldId id="312" r:id="rId13"/>
    <p:sldId id="308" r:id="rId14"/>
    <p:sldId id="276" r:id="rId15"/>
    <p:sldId id="31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7/3/2022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7/3/2022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viation-safety.net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-fars.nhtsa.dot.gov/Trends/TrendsGeneral.aspx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lane on tarmac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58724" y="640640"/>
            <a:ext cx="11274552" cy="55767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2220" y="2892281"/>
            <a:ext cx="5120640" cy="205438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Travel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164872"/>
            <a:ext cx="3167636" cy="64767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R.J. Reichhard</a:t>
            </a:r>
          </a:p>
          <a:p>
            <a:r>
              <a:rPr lang="en-US" b="1" dirty="0">
                <a:solidFill>
                  <a:schemeClr val="tx1"/>
                </a:solidFill>
              </a:rPr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149" name="Picture Placeholder 148" descr="A person reaching for a paper on a table full of paper and sticky notes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340" r="2034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Correct the knowledge gap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/>
          <a:lstStyle/>
          <a:p>
            <a:r>
              <a:rPr lang="en-US" dirty="0"/>
              <a:t>Communicate correct &amp; sourced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08110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/>
          <a:lstStyle/>
          <a:p>
            <a:r>
              <a:rPr lang="en-US" dirty="0"/>
              <a:t>Airline travelers for pleasure</a:t>
            </a:r>
          </a:p>
          <a:p>
            <a:r>
              <a:rPr lang="en-US" dirty="0"/>
              <a:t>Potential future airline travelers</a:t>
            </a:r>
          </a:p>
          <a:p>
            <a:r>
              <a:rPr lang="en-US" dirty="0"/>
              <a:t>Shareholders</a:t>
            </a:r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Two-pronged approach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/>
          <a:lstStyle/>
          <a:p>
            <a:r>
              <a:rPr lang="en-US" dirty="0"/>
              <a:t>Shareholder presentation</a:t>
            </a:r>
          </a:p>
          <a:p>
            <a:r>
              <a:rPr lang="en-US" dirty="0"/>
              <a:t>Strategically publish correct data for target audience</a:t>
            </a:r>
          </a:p>
          <a:p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/>
          <a:p>
            <a:r>
              <a:rPr lang="en-US" dirty="0"/>
              <a:t>Travel Safety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0" name="Picture Placeholder 29" descr="Airplane taking off with city lights in background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1469" r="11469"/>
          <a:stretch/>
        </p:blipFill>
        <p:spPr>
          <a:xfrm>
            <a:off x="458723" y="390524"/>
            <a:ext cx="6847851" cy="400247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/>
          <a:lstStyle/>
          <a:p>
            <a:r>
              <a:rPr lang="en-US" dirty="0"/>
              <a:t>R.J. Reichhard</a:t>
            </a:r>
          </a:p>
          <a:p>
            <a:r>
              <a:rPr lang="en-US" dirty="0"/>
              <a:t>Data Analyst</a:t>
            </a:r>
          </a:p>
          <a:p>
            <a:r>
              <a:rPr lang="en-US" dirty="0"/>
              <a:t>Robert.Reichhard@gmail.com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Travel Safety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pic>
        <p:nvPicPr>
          <p:cNvPr id="6" name="Picture Placeholder 5" descr="People near an airplane">
            <a:extLst>
              <a:ext uri="{FF2B5EF4-FFF2-40B4-BE49-F238E27FC236}">
                <a16:creationId xmlns:a16="http://schemas.microsoft.com/office/drawing/2014/main" id="{AF5FE10B-AA36-4681-87ED-8007B7A12D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861935" y="1778000"/>
            <a:ext cx="4953000" cy="3302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Flight Safety Foundation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https://aviation-safety.net/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National Highway Traffic Safety Administration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https://www-fars.nhtsa.dot.gov/Trends/TrendsGeneral.aspx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FARS 1982-2019 Final, 2020 ARF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E2C42-2042-418E-9662-C5F50D84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BA2FA-E564-482C-835A-F210D37E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Travel Safety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29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Media Misinformation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/>
          <a:p>
            <a:r>
              <a:rPr lang="en-US" dirty="0"/>
              <a:t>Select media outlets have been misleading consumers regarding airline safety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</p:spPr>
        <p:txBody>
          <a:bodyPr anchor="ctr">
            <a:normAutofit/>
          </a:bodyPr>
          <a:lstStyle/>
          <a:p>
            <a:r>
              <a:rPr lang="en-US" dirty="0"/>
              <a:t>Potential Impacts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/>
          <a:p>
            <a:r>
              <a:rPr lang="en-US" dirty="0"/>
              <a:t>Damage to reputation</a:t>
            </a:r>
          </a:p>
          <a:p>
            <a:r>
              <a:rPr lang="en-US" dirty="0"/>
              <a:t>Decrease in airline passengers choosing our airline</a:t>
            </a:r>
          </a:p>
          <a:p>
            <a:r>
              <a:rPr lang="en-US" dirty="0"/>
              <a:t>Loss of shareholder confidence</a:t>
            </a:r>
          </a:p>
        </p:txBody>
      </p:sp>
      <p:pic>
        <p:nvPicPr>
          <p:cNvPr id="48" name="Picture 47" descr="Plane in red circle">
            <a:extLst>
              <a:ext uri="{FF2B5EF4-FFF2-40B4-BE49-F238E27FC236}">
                <a16:creationId xmlns:a16="http://schemas.microsoft.com/office/drawing/2014/main" id="{429C9A02-C8E0-6037-438D-3A6F8B3BC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60" r="-1" b="46023"/>
          <a:stretch/>
        </p:blipFill>
        <p:spPr>
          <a:xfrm>
            <a:off x="1524" y="5943600"/>
            <a:ext cx="12188952" cy="914400"/>
          </a:xfrm>
          <a:prstGeom prst="rect">
            <a:avLst/>
          </a:prstGeom>
          <a:noFill/>
        </p:spPr>
      </p:pic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Travel Safety</a:t>
            </a:r>
            <a:endParaRPr lang="en-US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Multi-colored graphs and numbers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638300" y="457200"/>
            <a:ext cx="8915400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anchor="ctr"/>
          <a:lstStyle/>
          <a:p>
            <a:r>
              <a:rPr lang="en-US" dirty="0"/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Main Ideas</a:t>
            </a:r>
          </a:p>
        </p:txBody>
      </p:sp>
      <p:pic>
        <p:nvPicPr>
          <p:cNvPr id="15" name="Picture Placeholder 14" descr="Open book outline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0104" y="1965960"/>
            <a:ext cx="2286000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11096" y="4311688"/>
            <a:ext cx="2286000" cy="360000"/>
          </a:xfrm>
        </p:spPr>
        <p:txBody>
          <a:bodyPr/>
          <a:lstStyle/>
          <a:p>
            <a:r>
              <a:rPr lang="en-US" dirty="0"/>
              <a:t>Airplane Data</a:t>
            </a:r>
          </a:p>
        </p:txBody>
      </p:sp>
      <p:pic>
        <p:nvPicPr>
          <p:cNvPr id="17" name="Picture Placeholder 16" descr="Group outline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51917" y="1965960"/>
            <a:ext cx="2286000" cy="2286000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56048" y="4311688"/>
            <a:ext cx="2286000" cy="360000"/>
          </a:xfrm>
        </p:spPr>
        <p:txBody>
          <a:bodyPr/>
          <a:lstStyle/>
          <a:p>
            <a:r>
              <a:rPr lang="en-US" dirty="0"/>
              <a:t>Comparison to Vehicle Travel</a:t>
            </a:r>
          </a:p>
        </p:txBody>
      </p:sp>
      <p:pic>
        <p:nvPicPr>
          <p:cNvPr id="19" name="Picture Placeholder 18" descr="Arrow circle outline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93730" y="1965960"/>
            <a:ext cx="2286000" cy="22860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1856" y="4311688"/>
            <a:ext cx="2286000" cy="360000"/>
          </a:xfrm>
        </p:spPr>
        <p:txBody>
          <a:bodyPr/>
          <a:lstStyle/>
          <a:p>
            <a:r>
              <a:rPr lang="en-US" dirty="0"/>
              <a:t>Vehicle-only Travel Downsides</a:t>
            </a:r>
          </a:p>
        </p:txBody>
      </p:sp>
      <p:sp>
        <p:nvSpPr>
          <p:cNvPr id="122" name="Date Placeholder 121">
            <a:extLst>
              <a:ext uri="{FF2B5EF4-FFF2-40B4-BE49-F238E27FC236}">
                <a16:creationId xmlns:a16="http://schemas.microsoft.com/office/drawing/2014/main" id="{145491AF-B0E3-45E3-B13B-B845A699B65D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id="{6DE2BCA7-4090-47C3-9FBB-639DF1D9A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Travel Safety</a:t>
            </a: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23" descr="Chart, line chart&#10;&#10;Description automatically generated">
            <a:extLst>
              <a:ext uri="{FF2B5EF4-FFF2-40B4-BE49-F238E27FC236}">
                <a16:creationId xmlns:a16="http://schemas.microsoft.com/office/drawing/2014/main" id="{07FC178E-DCE6-8B47-C41C-656AB9C0016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029526" y="1229649"/>
            <a:ext cx="6456219" cy="516497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Airplane Accidents Trending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6E79E-11A2-49CD-B784-D277262C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E71CE-4C6D-47F1-9F23-8867ECE1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Travel Safety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Airline Fatalities Trending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D49D205-0473-4E3D-A214-A9A18377B22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/>
          <a:lstStyle/>
          <a:p>
            <a:r>
              <a:rPr lang="en-ZA" dirty="0"/>
              <a:t>Fatalities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6E79E-11A2-49CD-B784-D277262C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E71CE-4C6D-47F1-9F23-8867ECE1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Travel Safety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BF89BD0-2874-DAB4-59EC-D0B4DE5CC5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3186" y="1328468"/>
            <a:ext cx="6618233" cy="5294587"/>
          </a:xfrm>
        </p:spPr>
      </p:pic>
    </p:spTree>
    <p:extLst>
      <p:ext uri="{BB962C8B-B14F-4D97-AF65-F5344CB8AC3E}">
        <p14:creationId xmlns:p14="http://schemas.microsoft.com/office/powerpoint/2010/main" val="376173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6E79E-11A2-49CD-B784-D277262C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1CF4AB0C-732C-881E-DA5E-2B60880C42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22764" y="141316"/>
            <a:ext cx="8395854" cy="6716684"/>
          </a:xfrm>
        </p:spPr>
      </p:pic>
    </p:spTree>
    <p:extLst>
      <p:ext uri="{BB962C8B-B14F-4D97-AF65-F5344CB8AC3E}">
        <p14:creationId xmlns:p14="http://schemas.microsoft.com/office/powerpoint/2010/main" val="130614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bubble chart&#10;&#10;Description automatically generated">
            <a:extLst>
              <a:ext uri="{FF2B5EF4-FFF2-40B4-BE49-F238E27FC236}">
                <a16:creationId xmlns:a16="http://schemas.microsoft.com/office/drawing/2014/main" id="{E6D76AD2-28BA-8917-61BB-C2CAD7A49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273" y="1276787"/>
            <a:ext cx="6349453" cy="5079563"/>
          </a:xfrm>
          <a:noFill/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Airplane Accidents : Number of Flights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B568C-56CE-45B6-8812-96D37725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FB3B5-03CE-4FAD-B187-3DA70C0E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Travel Safety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017A-FC75-4E6D-B15A-F3163642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Vehicle Safety Trend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D49D205-0473-4E3D-A214-A9A18377B22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>
            <a:normAutofit/>
          </a:bodyPr>
          <a:lstStyle/>
          <a:p>
            <a:r>
              <a:rPr lang="en-US" dirty="0"/>
              <a:t>Pedestrian-involved Accidents in 2020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6E79E-11A2-49CD-B784-D277262C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E71CE-4C6D-47F1-9F23-8867ECE1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Travel Safety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DF271CD6-0549-202D-DF43-F59A4F16BD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50136" y="2848981"/>
            <a:ext cx="5763950" cy="350736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B7F2EFC-DD01-0B22-A230-7C0A1DF7A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Blood Alcohol Content of Vehicle Driver</a:t>
            </a:r>
          </a:p>
        </p:txBody>
      </p:sp>
      <p:pic>
        <p:nvPicPr>
          <p:cNvPr id="15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5D18A846-0E70-6C02-5D40-37C6A915A3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439" y="2641599"/>
            <a:ext cx="4686498" cy="3749199"/>
          </a:xfrm>
        </p:spPr>
      </p:pic>
    </p:spTree>
    <p:extLst>
      <p:ext uri="{BB962C8B-B14F-4D97-AF65-F5344CB8AC3E}">
        <p14:creationId xmlns:p14="http://schemas.microsoft.com/office/powerpoint/2010/main" val="302881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F88C4BC3-D7CC-4809-9A20-83B96B306E67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202</TotalTime>
  <Words>202</Words>
  <Application>Microsoft Office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Bodoni MT</vt:lpstr>
      <vt:lpstr>Calibri</vt:lpstr>
      <vt:lpstr>Source Sans Pro Light</vt:lpstr>
      <vt:lpstr>Times New Roman</vt:lpstr>
      <vt:lpstr>Office Theme</vt:lpstr>
      <vt:lpstr>Travel Safety</vt:lpstr>
      <vt:lpstr>Problem</vt:lpstr>
      <vt:lpstr>Data Overview</vt:lpstr>
      <vt:lpstr>Main Ideas</vt:lpstr>
      <vt:lpstr>Airplane Accidents Trending</vt:lpstr>
      <vt:lpstr>Airline Fatalities Trending</vt:lpstr>
      <vt:lpstr>PowerPoint Presentation</vt:lpstr>
      <vt:lpstr>Airplane Accidents : Number of Flights</vt:lpstr>
      <vt:lpstr>Vehicle Safety Trend</vt:lpstr>
      <vt:lpstr>Solution</vt:lpstr>
      <vt:lpstr>Thank you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Safety</dc:title>
  <dc:creator>Chelsea Reichhard</dc:creator>
  <cp:lastModifiedBy>Chelsea Reichhard</cp:lastModifiedBy>
  <cp:revision>33</cp:revision>
  <dcterms:created xsi:type="dcterms:W3CDTF">2022-07-03T01:08:09Z</dcterms:created>
  <dcterms:modified xsi:type="dcterms:W3CDTF">2022-07-03T19:49:34Z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